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302" r:id="rId39"/>
    <p:sldId id="303" r:id="rId40"/>
    <p:sldId id="304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8EB-4F5F-8549-AFBF-6D4C3FAFF37C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5365F-6C53-8B44-A00E-3C3BE9BBE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3b91bf2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3b91bf2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b91bf23e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3b91bf23e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3b91bf23e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3b91bf23e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3b91bf2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3b91bf2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3b91bf23e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3b91bf23e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3b91bf23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3b91bf23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3b91bf23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3b91bf23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3b91bf23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3b91bf23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3b91bf23e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3b91bf23e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3b91bf23e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3b91bf23e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3b91bf23e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3b91bf23e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3b91bf23e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3b91bf23e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3b91bf23e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43b91bf23e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3b91bf23e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3b91bf23e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e2850464a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e2850464a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e2850464a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e2850464a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e2850464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e2850464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e2850464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e2850464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e2850464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e2850464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e2850464a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e2850464a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e2850464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e2850464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e2850464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e2850464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cfcfca78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cfcfca78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e2850464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e2850464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e2850464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e2850464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e2850464a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e2850464a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e2850464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e2850464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e2850464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e2850464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69bc4fa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69bc4fa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69bc4fa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69bc4fa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cfcfca78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cfcfca78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3b91bf23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3b91bf23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3b91bf23e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3b91bf23e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3b91bf23e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3b91bf23e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3b91bf23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3b91bf23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3b91bf23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3b91bf23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3b91bf23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3b91bf23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5283-E0E0-B7DB-40B2-999D4027A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C0F55-4D84-8799-81A0-AD4FD19A5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DA249-9A95-DD32-B668-B08D7D23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EE19B-BF85-05E6-EE59-A3A1E709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2E7AF-E214-9A78-E3B7-AA3C1DAD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0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A5BF-1792-7187-9ED6-65020C04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C895E-EDB8-6F51-7CC7-F7A752008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3EB7-DCD0-2B96-7B5F-D87776AA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46CD7-19C6-7E99-A761-4AB5CC92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85E9-6933-0A37-69D1-E2F8CC22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D756F-FD6A-91CD-A5E9-8DFB95349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BE7DB-C998-0194-FA82-AD4547256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C24F-7D08-6328-67BC-C4DDCCA4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6063-FD31-DA89-1219-E0CDB054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30D3F-C4AA-94BB-44F5-CC6BAE66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3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172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FA6C-2458-5416-78F5-F4FC0DEC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FDD5-52AC-FA02-B6E2-81B6618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1ADDF-5808-6337-6A99-7A3D5F04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7AB2-43F3-83D6-4CFA-AF1BAA8C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9CD2-160F-EBA8-28C2-CCCE7959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69D1-4090-9181-4C41-550AF58D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F6A0-1E14-452B-747E-28ABA9534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AB996-FA0D-C34A-C429-035F80BA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B8FC0-D1DC-4E0B-D25B-CD709DBC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84E5-8B0C-CB64-F250-F0DD9929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9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0C89-61FA-C4A4-8D2F-AE35DEA7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779F-5A4E-E02D-933D-064D145C1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EDE87-4F5D-FA8E-D1F9-913B907ED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22CB2-1073-7096-28AC-26B9306B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0EDC-13D3-33E7-E54F-D966884B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C05BD-EBD4-08B1-2BCE-F4A7C0F6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1B36-40A4-213B-8CB1-4186FCD4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14D9B-6328-6586-6E0E-350C5135F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4861C-D5E4-5CBC-ADCB-551B64344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EBD18-A1E1-7C23-814E-44B3B7094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DA52D-C4B2-76B4-0BE2-272F7017C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B4576-A606-0F9D-B8D0-D99706D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E774EB-2DF1-B8C4-D1E6-151D183E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73C2C-78E7-93FE-BFDC-9E3AA83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2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AFFD-F834-E1AE-E466-902DB206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6B8BB-1ECD-C109-CDE9-6AC80C2F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E364C-F72D-E3B6-580F-B80019FF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5C57E-B6D7-F83D-8009-31447CBD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8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A81E3-75F6-3A7B-A6A9-71172905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7DF69-AF79-F60C-4D88-A05A5EC3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C132-799F-8E4F-DE76-86DF5192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6DBB-2876-B130-289B-A83FD7F0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2742-A5C3-90F8-125E-FB159C09A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8A119-B44F-780D-F492-9B2DFA70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2CEE5-EC87-ABD7-E7A7-4035E673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9CAB8-2556-7D8A-538B-32C45FD2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A3CB2-89FA-4880-AD81-2FB6132F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3EFE-F5A7-8FE9-3B2D-933DD393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F69F9-4EDE-2FC5-C8EB-B6A2B0F41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75933-99F7-3A56-DB52-E3458F4D7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7A47-893F-1EB0-B417-3448AF4F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FEC80-66B8-0D5E-FBB3-FE8488A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C3CED-E595-1E7F-67AD-2824AAB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2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45E57-3647-34C2-8C4F-B626F362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1CECA-309C-D2B6-4095-E957C0E0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E74D-FCC5-22EE-7BE5-B48D047BC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C84CAA-850A-5E4F-84DD-C58A1E821049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B8D6-5ED2-A268-0B09-88D1DBE88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ECB5-AA8C-7852-4514-41E3C59F4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EF83A-8F92-A846-B4AE-E6BF48DF3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2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sometric Abstract Cubes">
            <a:extLst>
              <a:ext uri="{FF2B5EF4-FFF2-40B4-BE49-F238E27FC236}">
                <a16:creationId xmlns:a16="http://schemas.microsoft.com/office/drawing/2014/main" id="{0CD52737-791D-BAEB-023F-7D2CD45FF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3B638-0CCD-AB96-D607-A42DAC59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Multi 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1661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  <a:p>
            <a:endParaRPr/>
          </a:p>
        </p:txBody>
      </p:sp>
      <p:sp>
        <p:nvSpPr>
          <p:cNvPr id="359" name="Google Shape;359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7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two–dimensional array is the simplest form of a multidimensional array. 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800" y="1624600"/>
            <a:ext cx="5199600" cy="3608800"/>
          </a:xfrm>
          <a:prstGeom prst="roundRect">
            <a:avLst>
              <a:gd name="adj" fmla="val 244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7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two–dimensional array is the simplest form of a multidimensional array. </a:t>
            </a:r>
            <a:endParaRPr/>
          </a:p>
          <a:p>
            <a:r>
              <a:rPr lang="en"/>
              <a:t>A two–dimensional array can be seen as an array of a one–dimensional array for easier understanding. 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800" y="1624600"/>
            <a:ext cx="5199600" cy="3608800"/>
          </a:xfrm>
          <a:prstGeom prst="roundRect">
            <a:avLst>
              <a:gd name="adj" fmla="val 244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7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two–dimensional array is the simplest form of a multidimensional array. </a:t>
            </a:r>
            <a:endParaRPr/>
          </a:p>
          <a:p>
            <a:r>
              <a:rPr lang="en"/>
              <a:t>A two–dimensional array can be seen as an array of a one–dimensional array for easier understanding. </a:t>
            </a:r>
            <a:endParaRPr/>
          </a:p>
          <a:p>
            <a:r>
              <a:rPr lang="en"/>
              <a:t>As with all arrays there are two ways of initializing a two-dimensional array.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800" y="1624600"/>
            <a:ext cx="5199600" cy="3608800"/>
          </a:xfrm>
          <a:prstGeom prst="roundRect">
            <a:avLst>
              <a:gd name="adj" fmla="val 244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Indirect Method of Declaration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Declaration – Syntax: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l="1743" t="9450" r="3478" b="15185"/>
          <a:stretch/>
        </p:blipFill>
        <p:spPr>
          <a:xfrm>
            <a:off x="1933100" y="2209000"/>
            <a:ext cx="7392400" cy="122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Indirect Method of Declaration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387" name="Google Shape;387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Declaration – Syntax: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Initialization – Syntax: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8" name="Google Shape;388;p62"/>
          <p:cNvPicPr preferRelativeResize="0"/>
          <p:nvPr/>
        </p:nvPicPr>
        <p:blipFill rotWithShape="1">
          <a:blip r:embed="rId3">
            <a:alphaModFix/>
          </a:blip>
          <a:srcRect l="1743" t="9450" r="3478" b="15185"/>
          <a:stretch/>
        </p:blipFill>
        <p:spPr>
          <a:xfrm>
            <a:off x="1933100" y="2209000"/>
            <a:ext cx="7392400" cy="122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62"/>
          <p:cNvPicPr preferRelativeResize="0"/>
          <p:nvPr/>
        </p:nvPicPr>
        <p:blipFill rotWithShape="1">
          <a:blip r:embed="rId4">
            <a:alphaModFix/>
          </a:blip>
          <a:srcRect l="1384" t="7120" r="8687" b="12962"/>
          <a:stretch/>
        </p:blipFill>
        <p:spPr>
          <a:xfrm>
            <a:off x="1933100" y="4741433"/>
            <a:ext cx="7392400" cy="1350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651" y="836600"/>
            <a:ext cx="7840699" cy="4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3"/>
          <p:cNvSpPr txBox="1"/>
          <p:nvPr/>
        </p:nvSpPr>
        <p:spPr>
          <a:xfrm>
            <a:off x="2613033" y="6178801"/>
            <a:ext cx="320198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</a:rPr>
              <a:t>output: </a:t>
            </a:r>
            <a:r>
              <a:rPr lang="en" sz="2400" dirty="0" err="1">
                <a:solidFill>
                  <a:schemeClr val="lt1"/>
                </a:solidFill>
              </a:rPr>
              <a:t>arr</a:t>
            </a:r>
            <a:r>
              <a:rPr lang="en" sz="2400" dirty="0">
                <a:solidFill>
                  <a:schemeClr val="lt1"/>
                </a:solidFill>
              </a:rPr>
              <a:t>[0][0] = 1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Direct Method of Declaration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401" name="Google Shape;401;p6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Declaration and Initialization: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3">
            <a:alphaModFix/>
          </a:blip>
          <a:srcRect l="1085" t="4300" r="2862" b="3414"/>
          <a:stretch/>
        </p:blipFill>
        <p:spPr>
          <a:xfrm>
            <a:off x="2399800" y="2477033"/>
            <a:ext cx="7392400" cy="2496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33" y="698500"/>
            <a:ext cx="8915400" cy="5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5"/>
          <p:cNvSpPr txBox="1"/>
          <p:nvPr/>
        </p:nvSpPr>
        <p:spPr>
          <a:xfrm>
            <a:off x="10451792" y="4616537"/>
            <a:ext cx="20564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</a:rPr>
              <a:t>output:</a:t>
            </a:r>
            <a:endParaRPr sz="2400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lt1"/>
                </a:solidFill>
              </a:rPr>
              <a:t>arr</a:t>
            </a:r>
            <a:r>
              <a:rPr lang="en" sz="2400" dirty="0">
                <a:solidFill>
                  <a:schemeClr val="lt1"/>
                </a:solidFill>
              </a:rPr>
              <a:t>[0][0] = 1</a:t>
            </a:r>
            <a:endParaRPr sz="2400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lt1"/>
                </a:solidFill>
              </a:rPr>
              <a:t>arr</a:t>
            </a:r>
            <a:r>
              <a:rPr lang="en" sz="2400" dirty="0">
                <a:solidFill>
                  <a:schemeClr val="lt1"/>
                </a:solidFill>
              </a:rPr>
              <a:t>[0][1] = 2</a:t>
            </a:r>
            <a:endParaRPr sz="2400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lt1"/>
                </a:solidFill>
              </a:rPr>
              <a:t>arr</a:t>
            </a:r>
            <a:r>
              <a:rPr lang="en" sz="2400" dirty="0">
                <a:solidFill>
                  <a:schemeClr val="lt1"/>
                </a:solidFill>
              </a:rPr>
              <a:t>[1][0] = 3</a:t>
            </a:r>
            <a:endParaRPr sz="2400"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lt1"/>
                </a:solidFill>
              </a:rPr>
              <a:t>arr</a:t>
            </a:r>
            <a:r>
              <a:rPr lang="en" sz="2400" dirty="0">
                <a:solidFill>
                  <a:schemeClr val="lt1"/>
                </a:solidFill>
              </a:rPr>
              <a:t>[1][1] = 4</a:t>
            </a:r>
            <a:endParaRPr sz="2400" dirty="0">
              <a:solidFill>
                <a:schemeClr val="lt1"/>
              </a:solidFill>
            </a:endParaRPr>
          </a:p>
          <a:p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0" name="Rectangle 41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Google Shape;413;p66"/>
          <p:cNvSpPr txBox="1">
            <a:spLocks noGrp="1"/>
          </p:cNvSpPr>
          <p:nvPr>
            <p:ph type="title"/>
          </p:nvPr>
        </p:nvSpPr>
        <p:spPr>
          <a:xfrm>
            <a:off x="986230" y="4813972"/>
            <a:ext cx="3611880" cy="15361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latin typeface="+mj-lt"/>
                <a:ea typeface="+mj-ea"/>
                <a:cs typeface="+mj-cs"/>
              </a:rPr>
              <a:t>Representing a 2D array in a Tabular Format</a:t>
            </a:r>
          </a:p>
          <a:p>
            <a:pPr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415" name="Google Shape;415;p66"/>
          <p:cNvPicPr preferRelativeResize="0"/>
          <p:nvPr/>
        </p:nvPicPr>
        <p:blipFill rotWithShape="1">
          <a:blip r:embed="rId3"/>
          <a:srcRect t="-824" r="2" b="15072"/>
          <a:stretch/>
        </p:blipFill>
        <p:spPr>
          <a:xfrm>
            <a:off x="20" y="-41942"/>
            <a:ext cx="12191980" cy="3984283"/>
          </a:xfrm>
          <a:prstGeom prst="rect">
            <a:avLst/>
          </a:prstGeom>
          <a:noFill/>
        </p:spPr>
      </p:pic>
      <p:sp>
        <p:nvSpPr>
          <p:cNvPr id="424" name="Rectangle 42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Google Shape;414;p66"/>
          <p:cNvSpPr txBox="1">
            <a:spLocks noGrp="1"/>
          </p:cNvSpPr>
          <p:nvPr>
            <p:ph type="body" idx="1"/>
          </p:nvPr>
        </p:nvSpPr>
        <p:spPr>
          <a:xfrm>
            <a:off x="5217856" y="5046919"/>
            <a:ext cx="6061022" cy="15361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sz="1800" dirty="0"/>
              <a:t>A two – dimensional array can be seen as a table with ‘x’ rows and ‘y’ columns where the row number ranges from 0 to (x-1) and column number ranges from 0 to (y-1). </a:t>
            </a:r>
          </a:p>
          <a:p>
            <a:pPr marL="0" indent="-2286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 two – dimensional array ‘x’ with 3 rows and 3 columns is shown below:</a:t>
            </a:r>
          </a:p>
          <a:p>
            <a:pPr marL="0" indent="-22860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Print 2D array in tabular format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2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To output all the elements of a Two-Dimensional array, use nested for loops.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900" y="1536633"/>
            <a:ext cx="5244000" cy="4555200"/>
          </a:xfrm>
          <a:prstGeom prst="roundRect">
            <a:avLst>
              <a:gd name="adj" fmla="val 22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p67"/>
          <p:cNvSpPr txBox="1"/>
          <p:nvPr/>
        </p:nvSpPr>
        <p:spPr>
          <a:xfrm>
            <a:off x="10168933" y="6091834"/>
            <a:ext cx="235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FFFFFF"/>
                </a:solidFill>
              </a:rPr>
              <a:t>Output:  1 2 </a:t>
            </a:r>
            <a:endParaRPr sz="2400">
              <a:solidFill>
                <a:srgbClr val="FFFFFF"/>
              </a:solidFill>
            </a:endParaRPr>
          </a:p>
          <a:p>
            <a:pPr marL="609585">
              <a:buClr>
                <a:srgbClr val="000000"/>
              </a:buClr>
              <a:buSzPts val="1100"/>
            </a:pPr>
            <a:r>
              <a:rPr lang="en" sz="2400">
                <a:solidFill>
                  <a:srgbClr val="FFFFFF"/>
                </a:solidFill>
              </a:rPr>
              <a:t>     3 4 </a:t>
            </a:r>
            <a:endParaRPr sz="2400">
              <a:solidFill>
                <a:srgbClr val="FFFFFF"/>
              </a:solidFill>
            </a:endParaRPr>
          </a:p>
          <a:p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Multidimensional Arrays can be defined in simple words as array of arrays.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Google Shape;296;p50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4847233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Print 2D array in tabular format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429" name="Google Shape;429;p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2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To output all the elements of a Two-Dimensional array, use nested for loops.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For this two for loops are required, One to traverse the rows and another to traverse columns.</a:t>
            </a:r>
            <a:endParaRPr/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900" y="1536633"/>
            <a:ext cx="5244000" cy="4555200"/>
          </a:xfrm>
          <a:prstGeom prst="roundRect">
            <a:avLst>
              <a:gd name="adj" fmla="val 22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1" name="Google Shape;431;p68"/>
          <p:cNvSpPr txBox="1"/>
          <p:nvPr/>
        </p:nvSpPr>
        <p:spPr>
          <a:xfrm>
            <a:off x="10168933" y="6091834"/>
            <a:ext cx="235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FFFFFF"/>
                </a:solidFill>
              </a:rPr>
              <a:t>Output:  1 2 </a:t>
            </a:r>
            <a:endParaRPr sz="2400">
              <a:solidFill>
                <a:srgbClr val="FFFFFF"/>
              </a:solidFill>
            </a:endParaRPr>
          </a:p>
          <a:p>
            <a:pPr marL="609585">
              <a:buClr>
                <a:srgbClr val="000000"/>
              </a:buClr>
              <a:buSzPts val="1100"/>
            </a:pPr>
            <a:r>
              <a:rPr lang="en" sz="2400">
                <a:solidFill>
                  <a:srgbClr val="FFFFFF"/>
                </a:solidFill>
              </a:rPr>
              <a:t>     3 4 </a:t>
            </a:r>
            <a:endParaRPr sz="2400">
              <a:solidFill>
                <a:srgbClr val="FFFFFF"/>
              </a:solidFill>
            </a:endParaRPr>
          </a:p>
          <a:p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Traversing With Enhanced For Loops</a:t>
            </a:r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69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 Java, enhanced for loops can be used to traverse 2D arrays.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8" name="Google Shape;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0" y="1560167"/>
            <a:ext cx="5500800" cy="4364400"/>
          </a:xfrm>
          <a:prstGeom prst="roundRect">
            <a:avLst>
              <a:gd name="adj" fmla="val 224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Traversing With Enhanced For Loops</a:t>
            </a:r>
            <a:endParaRPr/>
          </a:p>
        </p:txBody>
      </p:sp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69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 Java, enhanced for loops can be used to traverse 2D arrays.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Because enhanced for loops have no index variable, they are better used in situations where you only care about the values of the 2D array - not the location of those values</a:t>
            </a:r>
            <a:endParaRPr/>
          </a:p>
        </p:txBody>
      </p:sp>
      <p:pic>
        <p:nvPicPr>
          <p:cNvPr id="445" name="Google Shape;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0" y="1560167"/>
            <a:ext cx="5500800" cy="4364400"/>
          </a:xfrm>
          <a:prstGeom prst="roundRect">
            <a:avLst>
              <a:gd name="adj" fmla="val 224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Three – dimensional Array (3D-Array)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04800" cy="49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three – dimensional array is a complex form of multidimensional arrays.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A three – dimensional array can be seen as an array of two – dimensional array for easier understanding.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Once again these arrays can be created using two methods.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115" y="1356967"/>
            <a:ext cx="5202800" cy="4981200"/>
          </a:xfrm>
          <a:prstGeom prst="roundRect">
            <a:avLst>
              <a:gd name="adj" fmla="val 158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Indirect Method of Declaration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Declaration – Syntax: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Initialization – Syntax: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1" y="2236700"/>
            <a:ext cx="10606000" cy="1508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33" y="4807717"/>
            <a:ext cx="10606000" cy="1559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551" y="816334"/>
            <a:ext cx="8470900" cy="466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0" name="Google Shape;140;p25"/>
          <p:cNvSpPr txBox="1"/>
          <p:nvPr/>
        </p:nvSpPr>
        <p:spPr>
          <a:xfrm>
            <a:off x="4594000" y="6103333"/>
            <a:ext cx="543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output: </a:t>
            </a: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[0][0][0] = 1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Direct Method of Declaration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Syntax: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99" y="2216000"/>
            <a:ext cx="10714800" cy="4555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7" y="203200"/>
            <a:ext cx="9320279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9645146" y="2549169"/>
            <a:ext cx="2353087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output: </a:t>
            </a:r>
            <a:endParaRPr sz="2400" dirty="0">
              <a:solidFill>
                <a:schemeClr val="bg1"/>
              </a:solidFill>
            </a:endParaRPr>
          </a:p>
          <a:p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[0][0][0] = 1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[0][0][1] = 2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[0][1][0] = 3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[0][1][1] = 4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[1][0][0] = 5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[1][0][1] = 6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[1][1][0] = 7</a:t>
            </a:r>
            <a:endParaRPr sz="24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[1][1][1] = 8</a:t>
            </a:r>
            <a:endParaRPr sz="2400" dirty="0">
              <a:solidFill>
                <a:schemeClr val="bg1"/>
              </a:solidFill>
            </a:endParaRPr>
          </a:p>
          <a:p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Accessing Elements of Three-Dimensional Arrays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Elements in three-dimensional arrays are commonly referred by x[i][j][k] where ‘i’ is the array number, ‘j’ is the row number and ‘k’ is the column number.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Example: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99" y="2679533"/>
            <a:ext cx="10844800" cy="908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99" y="4910503"/>
            <a:ext cx="10844800" cy="1260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415567" y="2622300"/>
            <a:ext cx="11360800" cy="379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The above example represents the element present in the first row and first column of the first array in the declared 3D array. 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/>
              <a:t>Note: In arrays if size of array is N. Its index will be from 0 to N-1. Therefore, for row_index 2, actual row number is 2+1 = 3.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7" y="1136633"/>
            <a:ext cx="9724000" cy="1130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302" name="Google Shape;302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Multidimensional Arrays can be defined in simple words as array of arrays.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Data in multidimensional arrays are stored in tabular form (in row major order).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4847233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00" y="1146500"/>
            <a:ext cx="105664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4461933" y="5999567"/>
            <a:ext cx="543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output: </a:t>
            </a:r>
            <a:r>
              <a:rPr lang="en" sz="2400" dirty="0" err="1">
                <a:solidFill>
                  <a:schemeClr val="bg1"/>
                </a:solidFill>
              </a:rPr>
              <a:t>arr</a:t>
            </a:r>
            <a:r>
              <a:rPr lang="en" sz="2400" dirty="0">
                <a:solidFill>
                  <a:schemeClr val="bg1"/>
                </a:solidFill>
              </a:rPr>
              <a:t>[0][0][0] = 1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Representing a 3D array in a Tabular Format </a:t>
            </a: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A three – dimensional array can be seen as a tables of arrays with ‘x’ rows and ‘y’ columns where the row number ranges from 0 to (x-1) and column number ranges from 0 to (y-1). 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00" y="2905467"/>
            <a:ext cx="7713600" cy="3839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 Print a 3D array in tabular format</a:t>
            </a: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37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To output all the elements of a Three-Dimensional array, use nested for loops.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For this three for loops are required, One to traverse the arrays, second to traverse the rows and another to traverse columns.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33" y="1356967"/>
            <a:ext cx="5228800" cy="5094800"/>
          </a:xfrm>
          <a:prstGeom prst="roundRect">
            <a:avLst>
              <a:gd name="adj" fmla="val 211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34" y="203200"/>
            <a:ext cx="7110121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10160267" y="3677334"/>
            <a:ext cx="30468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output:</a:t>
            </a:r>
            <a:endParaRPr sz="2400" dirty="0">
              <a:solidFill>
                <a:schemeClr val="bg1"/>
              </a:solidFill>
            </a:endParaRPr>
          </a:p>
          <a:p>
            <a:endParaRPr sz="2400" dirty="0">
              <a:solidFill>
                <a:schemeClr val="bg1"/>
              </a:solidFill>
            </a:endParaRPr>
          </a:p>
          <a:p>
            <a:pPr marL="609585"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/>
                </a:solidFill>
              </a:rPr>
              <a:t>1 2 </a:t>
            </a:r>
            <a:endParaRPr sz="2400" dirty="0">
              <a:solidFill>
                <a:schemeClr val="bg1"/>
              </a:solidFill>
            </a:endParaRPr>
          </a:p>
          <a:p>
            <a:pPr marL="609585"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/>
                </a:solidFill>
              </a:rPr>
              <a:t>3 4 </a:t>
            </a:r>
            <a:endParaRPr sz="2400" dirty="0">
              <a:solidFill>
                <a:schemeClr val="bg1"/>
              </a:solidFill>
            </a:endParaRPr>
          </a:p>
          <a:p>
            <a:pPr marL="609585">
              <a:buClr>
                <a:schemeClr val="dk1"/>
              </a:buClr>
              <a:buSzPts val="1100"/>
            </a:pPr>
            <a:endParaRPr sz="2400" dirty="0">
              <a:solidFill>
                <a:schemeClr val="bg1"/>
              </a:solidFill>
            </a:endParaRPr>
          </a:p>
          <a:p>
            <a:pPr marL="609585"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/>
                </a:solidFill>
              </a:rPr>
              <a:t>5 6 </a:t>
            </a:r>
            <a:endParaRPr sz="2400" dirty="0">
              <a:solidFill>
                <a:schemeClr val="bg1"/>
              </a:solidFill>
            </a:endParaRPr>
          </a:p>
          <a:p>
            <a:pPr marL="609585"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/>
                </a:solidFill>
              </a:rPr>
              <a:t>7 8 </a:t>
            </a:r>
            <a:endParaRPr sz="2400" dirty="0">
              <a:solidFill>
                <a:schemeClr val="bg1"/>
              </a:solidFill>
            </a:endParaRPr>
          </a:p>
          <a:p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All Dimensions of Arrays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To iterate over a two dimensional array you need two nested loops like so: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Make sure you use a new identifier for the iteration int in each loop.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51" y="2146300"/>
            <a:ext cx="6794400" cy="2565600"/>
          </a:xfrm>
          <a:prstGeom prst="roundRect">
            <a:avLst>
              <a:gd name="adj" fmla="val 390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>
                <a:latin typeface="+mj-lt"/>
                <a:ea typeface="+mj-ea"/>
                <a:cs typeface="+mj-cs"/>
              </a:rPr>
              <a:t>All Dimensions of Arrays</a:t>
            </a:r>
          </a:p>
          <a:p>
            <a:pPr>
              <a:spcBef>
                <a:spcPct val="0"/>
              </a:spcBef>
            </a:pP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iterate over a three-dimensional array, you need three nested loops, for a four-dimensional array four nested loops and so on.</a:t>
            </a:r>
          </a:p>
          <a:p>
            <a:pPr indent="-2286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7" name="Google Shape;207;p35"/>
          <p:cNvPicPr preferRelativeResize="0"/>
          <p:nvPr/>
        </p:nvPicPr>
        <p:blipFill rotWithShape="1">
          <a:blip r:embed="rId3"/>
          <a:srcRect l="5582" r="365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Rectangle 22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>
                <a:latin typeface="+mj-lt"/>
                <a:ea typeface="+mj-ea"/>
                <a:cs typeface="+mj-cs"/>
              </a:rPr>
              <a:t>All Dimensions of Arrays</a:t>
            </a:r>
          </a:p>
          <a:p>
            <a:pPr>
              <a:spcBef>
                <a:spcPct val="0"/>
              </a:spcBef>
            </a:pP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iterate over a three-dimensional array, you need three nested loops, for a four-dimensional array four nested loops and so 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After the third dimension it begins to be a bit tricky to imagine where your data would be if you were to model it but the addresses are still easy. The first element of a 9th dimensional array would just be </a:t>
            </a:r>
            <a:r>
              <a:rPr lang="en-US" sz="1800" dirty="0" err="1"/>
              <a:t>arr</a:t>
            </a:r>
            <a:r>
              <a:rPr lang="en-US" sz="1800" dirty="0"/>
              <a:t>[0][0][0][0][0][0][0][0][0].</a:t>
            </a:r>
          </a:p>
          <a:p>
            <a:pPr indent="-2286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/>
          <a:srcRect l="5582" r="365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>
                <a:latin typeface="+mj-lt"/>
                <a:ea typeface="+mj-ea"/>
                <a:cs typeface="+mj-cs"/>
              </a:rPr>
              <a:t>All Dimensions of Arrays</a:t>
            </a:r>
          </a:p>
          <a:p>
            <a:pPr>
              <a:spcBef>
                <a:spcPct val="0"/>
              </a:spcBef>
            </a:pP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iterate over a three-dimensional array, you need three nested loops, for a four-dimensional array four nested loops and so on.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After the third dimension it begins to be a bit tricky to imagine where your data would be if you were to model it but the addresses are still easy. The first element of a 9th dimensional array would just be </a:t>
            </a:r>
            <a:r>
              <a:rPr lang="en-US" sz="1700" dirty="0" err="1"/>
              <a:t>arr</a:t>
            </a:r>
            <a:r>
              <a:rPr lang="en-US" sz="1700" dirty="0"/>
              <a:t>[0][0][0][0][0][0][0][0][0].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Arrays in java have no dimensional limit in theory but in practice the compiler gives up at 255.</a:t>
            </a: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/>
          <a:srcRect l="5582" r="365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414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Chess Example</a:t>
            </a:r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body" idx="1"/>
          </p:nvPr>
        </p:nvSpPr>
        <p:spPr>
          <a:xfrm>
            <a:off x="415600" y="1631933"/>
            <a:ext cx="7238800" cy="480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Unicode Pieces: 	     </a:t>
            </a:r>
            <a:r>
              <a:rPr lang="en" sz="2667" dirty="0">
                <a:solidFill>
                  <a:srgbClr val="999999"/>
                </a:solidFill>
              </a:rPr>
              <a:t>♖♘♗♔♕♗♘♖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rgbClr val="999999"/>
                </a:solidFill>
              </a:rPr>
              <a:t>♙♙♙♙♙♙♙♙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♟︎♟︎♟︎♟︎♟♟︎♟︎♟︎</a:t>
            </a:r>
            <a:endParaRPr sz="2667" dirty="0">
              <a:solidFill>
                <a:schemeClr val="dk1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♜♞♝♛♚♝♞♜</a:t>
            </a:r>
            <a:endParaRPr sz="2667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You may need to run: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				</a:t>
            </a:r>
            <a:r>
              <a:rPr lang="en" sz="2333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chcp</a:t>
            </a:r>
            <a:r>
              <a:rPr lang="en" sz="2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65001</a:t>
            </a:r>
            <a:endParaRPr sz="2333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In your terminal if these characters don’t show up.</a:t>
            </a:r>
            <a:endParaRPr dirty="0"/>
          </a:p>
        </p:txBody>
      </p:sp>
      <p:pic>
        <p:nvPicPr>
          <p:cNvPr id="452" name="Google Shape;4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654167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0596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33594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2831400"/>
            <a:ext cx="2176164" cy="143766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1"/>
          <p:cNvSpPr/>
          <p:nvPr/>
        </p:nvSpPr>
        <p:spPr>
          <a:xfrm>
            <a:off x="8528800" y="2953033"/>
            <a:ext cx="563600" cy="332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57" name="Google Shape;457;p71"/>
          <p:cNvSpPr txBox="1"/>
          <p:nvPr/>
        </p:nvSpPr>
        <p:spPr>
          <a:xfrm>
            <a:off x="8281187" y="3990793"/>
            <a:ext cx="1058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71"/>
          <p:cNvSpPr/>
          <p:nvPr/>
        </p:nvSpPr>
        <p:spPr>
          <a:xfrm rot="-597273">
            <a:off x="8813545" y="334680"/>
            <a:ext cx="1814111" cy="3789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59" name="Google Shape;459;p71"/>
          <p:cNvSpPr/>
          <p:nvPr/>
        </p:nvSpPr>
        <p:spPr>
          <a:xfrm rot="4439993">
            <a:off x="8174928" y="1377867"/>
            <a:ext cx="1610800" cy="382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60" name="Google Shape;460;p71"/>
          <p:cNvSpPr txBox="1"/>
          <p:nvPr/>
        </p:nvSpPr>
        <p:spPr>
          <a:xfrm rot="4363207">
            <a:off x="8438936" y="1439062"/>
            <a:ext cx="1198493" cy="43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y-axis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71"/>
          <p:cNvSpPr txBox="1"/>
          <p:nvPr/>
        </p:nvSpPr>
        <p:spPr>
          <a:xfrm rot="-604132">
            <a:off x="9184956" y="290886"/>
            <a:ext cx="1068456" cy="42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x-axis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995" y="554500"/>
            <a:ext cx="2176164" cy="1437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60EF6-9DF3-B5A1-62D8-18026A61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Let's hop in live share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7BB9FB18-B7C0-A910-94F9-78294168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309" name="Google Shape;309;p52"/>
          <p:cNvSpPr txBox="1">
            <a:spLocks noGrp="1"/>
          </p:cNvSpPr>
          <p:nvPr>
            <p:ph type="body" idx="1"/>
          </p:nvPr>
        </p:nvSpPr>
        <p:spPr>
          <a:xfrm>
            <a:off x="415600" y="3535867"/>
            <a:ext cx="11360800" cy="25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data_type: Type of data to be stored in the array. For example: int, char, etc.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0" name="Google Shape;310;p52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1787367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1" name="Google Shape;311;p52"/>
          <p:cNvSpPr/>
          <p:nvPr/>
        </p:nvSpPr>
        <p:spPr>
          <a:xfrm>
            <a:off x="1758200" y="1942767"/>
            <a:ext cx="884000" cy="417600"/>
          </a:xfrm>
          <a:prstGeom prst="ellipse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12" name="Google Shape;312;p52"/>
          <p:cNvSpPr/>
          <p:nvPr/>
        </p:nvSpPr>
        <p:spPr>
          <a:xfrm>
            <a:off x="7682900" y="1942767"/>
            <a:ext cx="884000" cy="417600"/>
          </a:xfrm>
          <a:prstGeom prst="ellipse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18B2-BDFC-B70F-C9D4-D21621F7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Your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AE825-E29F-C455-9E50-FACFD756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442" y="2447337"/>
            <a:ext cx="4353116" cy="3770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Navigate to your own project.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Create a two-dimensional array representation of a go board.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Place two go pieces, one black and one white, on the board.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Print out the board with its signature crosshatch pattern.</a:t>
            </a:r>
          </a:p>
        </p:txBody>
      </p:sp>
      <p:pic>
        <p:nvPicPr>
          <p:cNvPr id="1026" name="Picture 2" descr="Go board | Go Wiki | Fandom">
            <a:extLst>
              <a:ext uri="{FF2B5EF4-FFF2-40B4-BE49-F238E27FC236}">
                <a16:creationId xmlns:a16="http://schemas.microsoft.com/office/drawing/2014/main" id="{3ED3A010-7BDC-19AD-74CE-4E8B2BA1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053257"/>
            <a:ext cx="4797056" cy="47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83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B3FC-3FCE-5869-B4F9-4DE14E03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15632-F4A1-DD2D-9CD0-029153B71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A9999"/>
                </a:solidFill>
              </a:rPr>
              <a:t>Please Read: 1.4 Arrays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Office Hours </a:t>
            </a:r>
            <a:r>
              <a:rPr lang="en-US" dirty="0">
                <a:effectLst/>
              </a:rPr>
              <a:t>In SS-409</a:t>
            </a:r>
            <a:r>
              <a:rPr lang="en-US" dirty="0"/>
              <a:t>: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 &amp; Th 4:20pm – 5pm</a:t>
            </a:r>
          </a:p>
          <a:p>
            <a:pPr marL="114300" indent="0">
              <a:buNone/>
            </a:pP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Mon &amp; Wed 1pm–4pm</a:t>
            </a:r>
          </a:p>
          <a:p>
            <a:pPr marL="114300" indent="0">
              <a:buNone/>
            </a:pPr>
            <a:r>
              <a:rPr lang="en-US" dirty="0"/>
              <a:t>TA Office Hours in the Fishbowl: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 &amp; Wed 2pm–3pm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Have a great weekend and I’ll see you on Monday!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1"/>
          </p:nvPr>
        </p:nvSpPr>
        <p:spPr>
          <a:xfrm>
            <a:off x="415600" y="3535867"/>
            <a:ext cx="11360800" cy="25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data_type: Type of data to be stored in the array. For example: int, char, etc.</a:t>
            </a:r>
            <a:endParaRPr/>
          </a:p>
          <a:p>
            <a:r>
              <a:rPr lang="en"/>
              <a:t>dimension: The dimension of the array created. For example: 1D, 2D, etc.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53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1787367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20" name="Google Shape;320;p53"/>
          <p:cNvSpPr/>
          <p:nvPr/>
        </p:nvSpPr>
        <p:spPr>
          <a:xfrm>
            <a:off x="2437367" y="1787367"/>
            <a:ext cx="4148800" cy="709200"/>
          </a:xfrm>
          <a:prstGeom prst="ellipse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21" name="Google Shape;321;p53"/>
          <p:cNvSpPr/>
          <p:nvPr/>
        </p:nvSpPr>
        <p:spPr>
          <a:xfrm>
            <a:off x="8276233" y="1860367"/>
            <a:ext cx="2137200" cy="563200"/>
          </a:xfrm>
          <a:prstGeom prst="ellipse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1"/>
          </p:nvPr>
        </p:nvSpPr>
        <p:spPr>
          <a:xfrm>
            <a:off x="415600" y="3535867"/>
            <a:ext cx="11360800" cy="25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data_type: Type of data to be stored in the array. For example: int, char, etc.</a:t>
            </a:r>
            <a:endParaRPr/>
          </a:p>
          <a:p>
            <a:r>
              <a:rPr lang="en"/>
              <a:t>dimension: The dimension of the array created. For example: 1D, 2D, etc.</a:t>
            </a:r>
            <a:endParaRPr/>
          </a:p>
          <a:p>
            <a:r>
              <a:rPr lang="en"/>
              <a:t>array_name: Name of the array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1787367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29" name="Google Shape;329;p54"/>
          <p:cNvSpPr/>
          <p:nvPr/>
        </p:nvSpPr>
        <p:spPr>
          <a:xfrm>
            <a:off x="6235500" y="1942767"/>
            <a:ext cx="1147200" cy="417600"/>
          </a:xfrm>
          <a:prstGeom prst="ellipse">
            <a:avLst/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body" idx="1"/>
          </p:nvPr>
        </p:nvSpPr>
        <p:spPr>
          <a:xfrm>
            <a:off x="415600" y="3535867"/>
            <a:ext cx="11360800" cy="25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data_type: Type of data to be stored in the array. For example: int, char, etc.</a:t>
            </a:r>
            <a:endParaRPr/>
          </a:p>
          <a:p>
            <a:r>
              <a:rPr lang="en"/>
              <a:t>dimension: The dimension of the array created. For example: 1D, 2D, etc.</a:t>
            </a:r>
            <a:endParaRPr/>
          </a:p>
          <a:p>
            <a:r>
              <a:rPr lang="en"/>
              <a:t>array_name: Name of the array</a:t>
            </a:r>
            <a:endParaRPr/>
          </a:p>
          <a:p>
            <a:r>
              <a:rPr lang="en"/>
              <a:t>size1, size2, …, sizeN: Sizes of the dimensions respectively.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l="1193" t="8842" r="15949" b="17838"/>
          <a:stretch/>
        </p:blipFill>
        <p:spPr>
          <a:xfrm>
            <a:off x="1681000" y="1787367"/>
            <a:ext cx="88300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7" name="Google Shape;337;p55"/>
          <p:cNvSpPr/>
          <p:nvPr/>
        </p:nvSpPr>
        <p:spPr>
          <a:xfrm>
            <a:off x="8382267" y="1933167"/>
            <a:ext cx="641200" cy="417600"/>
          </a:xfrm>
          <a:prstGeom prst="ellipse">
            <a:avLst/>
          </a:prstGeom>
          <a:noFill/>
          <a:ln w="2857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38" name="Google Shape;338;p55"/>
          <p:cNvSpPr/>
          <p:nvPr/>
        </p:nvSpPr>
        <p:spPr>
          <a:xfrm>
            <a:off x="8886600" y="1933167"/>
            <a:ext cx="641200" cy="417600"/>
          </a:xfrm>
          <a:prstGeom prst="ellipse">
            <a:avLst/>
          </a:prstGeom>
          <a:noFill/>
          <a:ln w="2857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39" name="Google Shape;339;p55"/>
          <p:cNvSpPr/>
          <p:nvPr/>
        </p:nvSpPr>
        <p:spPr>
          <a:xfrm>
            <a:off x="9604633" y="1933167"/>
            <a:ext cx="641200" cy="417600"/>
          </a:xfrm>
          <a:prstGeom prst="ellipse">
            <a:avLst/>
          </a:prstGeom>
          <a:noFill/>
          <a:ln w="2857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body" idx="1"/>
          </p:nvPr>
        </p:nvSpPr>
        <p:spPr>
          <a:xfrm>
            <a:off x="415600" y="4040967"/>
            <a:ext cx="11360800" cy="205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Size of multidimensional arrays: The total number of elements that can be stored in a multidimensional array can be calculated by multiplying the size of all the dimensions. </a:t>
            </a:r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l="926" t="3829" r="1550" b="3000"/>
          <a:stretch/>
        </p:blipFill>
        <p:spPr>
          <a:xfrm>
            <a:off x="650833" y="1536633"/>
            <a:ext cx="10598000" cy="212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Multi-Dimensional Arrays</a:t>
            </a:r>
            <a:endParaRPr/>
          </a:p>
          <a:p>
            <a:endParaRPr/>
          </a:p>
        </p:txBody>
      </p:sp>
      <p:sp>
        <p:nvSpPr>
          <p:cNvPr id="352" name="Google Shape;352;p57"/>
          <p:cNvSpPr txBox="1">
            <a:spLocks noGrp="1"/>
          </p:cNvSpPr>
          <p:nvPr>
            <p:ph type="body" idx="1"/>
          </p:nvPr>
        </p:nvSpPr>
        <p:spPr>
          <a:xfrm>
            <a:off x="415600" y="4040967"/>
            <a:ext cx="11360800" cy="205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example: The array int[][] x = new int[10][20] can store a total of (10*20) = 200 elements. Similarly, array int[][][] x = new int[5][10][20] can store a total of (5*10*20) = 1000 elements.</a:t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l="926" t="3829" r="1550" b="3000"/>
          <a:stretch/>
        </p:blipFill>
        <p:spPr>
          <a:xfrm>
            <a:off x="650833" y="1536633"/>
            <a:ext cx="10598000" cy="212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1506</Words>
  <Application>Microsoft Macintosh PowerPoint</Application>
  <PresentationFormat>Widescreen</PresentationFormat>
  <Paragraphs>170</Paragraphs>
  <Slides>41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Gill Sans Nova Light</vt:lpstr>
      <vt:lpstr>Merriweather</vt:lpstr>
      <vt:lpstr>Office Theme</vt:lpstr>
      <vt:lpstr>Multi Dimensional Arrays</vt:lpstr>
      <vt:lpstr>Multi-Dimensional Arrays</vt:lpstr>
      <vt:lpstr>Multi-Dimensional Arrays</vt:lpstr>
      <vt:lpstr>Multi-Dimensional Arrays</vt:lpstr>
      <vt:lpstr>Multi-Dimensional Arrays</vt:lpstr>
      <vt:lpstr>Multi-Dimensional Arrays</vt:lpstr>
      <vt:lpstr>Multi-Dimensional Arrays</vt:lpstr>
      <vt:lpstr>Multi-Dimensional Arrays </vt:lpstr>
      <vt:lpstr>Multi-Dimensional Arrays </vt:lpstr>
      <vt:lpstr>Multi-Dimensional Arrays </vt:lpstr>
      <vt:lpstr>Multi-Dimensional Arrays </vt:lpstr>
      <vt:lpstr>Multi-Dimensional Arrays </vt:lpstr>
      <vt:lpstr>Indirect Method of Declaration   </vt:lpstr>
      <vt:lpstr>Indirect Method of Declaration   </vt:lpstr>
      <vt:lpstr>PowerPoint Presentation</vt:lpstr>
      <vt:lpstr>Direct Method of Declaration   </vt:lpstr>
      <vt:lpstr>PowerPoint Presentation</vt:lpstr>
      <vt:lpstr>Representing a 2D array in a Tabular Format  </vt:lpstr>
      <vt:lpstr>Print 2D array in tabular format  </vt:lpstr>
      <vt:lpstr>Print 2D array in tabular format  </vt:lpstr>
      <vt:lpstr>Traversing With Enhanced For Loops</vt:lpstr>
      <vt:lpstr>Traversing With Enhanced For Loops</vt:lpstr>
      <vt:lpstr>Three – dimensional Array (3D-Array)</vt:lpstr>
      <vt:lpstr>Indirect Method of Declaration</vt:lpstr>
      <vt:lpstr>PowerPoint Presentation</vt:lpstr>
      <vt:lpstr>Direct Method of Declaration</vt:lpstr>
      <vt:lpstr>PowerPoint Presentation</vt:lpstr>
      <vt:lpstr>Accessing Elements of Three-Dimensional Arrays</vt:lpstr>
      <vt:lpstr>PowerPoint Presentation</vt:lpstr>
      <vt:lpstr>PowerPoint Presentation</vt:lpstr>
      <vt:lpstr>Representing a 3D array in a Tabular Format </vt:lpstr>
      <vt:lpstr> Print a 3D array in tabular format</vt:lpstr>
      <vt:lpstr>PowerPoint Presentation</vt:lpstr>
      <vt:lpstr>All Dimensions of Arrays</vt:lpstr>
      <vt:lpstr>All Dimensions of Arrays </vt:lpstr>
      <vt:lpstr>All Dimensions of Arrays </vt:lpstr>
      <vt:lpstr>All Dimensions of Arrays </vt:lpstr>
      <vt:lpstr>Chess Example</vt:lpstr>
      <vt:lpstr>Let's hop in live share </vt:lpstr>
      <vt:lpstr>Your task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Dimensional Arrays</dc:title>
  <dc:creator>Luther, Sam</dc:creator>
  <cp:lastModifiedBy>Luther, Sam</cp:lastModifiedBy>
  <cp:revision>2</cp:revision>
  <dcterms:created xsi:type="dcterms:W3CDTF">2024-01-29T17:11:25Z</dcterms:created>
  <dcterms:modified xsi:type="dcterms:W3CDTF">2024-09-06T17:52:13Z</dcterms:modified>
</cp:coreProperties>
</file>